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66081E-8018-429F-90C4-08686F5170F6}">
  <a:tblStyle styleId="{9766081E-8018-429F-90C4-08686F5170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dd890f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2dd890f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2dd890f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2dd890f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2dd890f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2dd890f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2dd890f9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2dd890f9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2dd890f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2dd890f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dd890f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2dd890f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2dd890f9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2dd890f9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059b93a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059b93a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cf99a74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cf99a74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cf99a7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cf99a7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2f0610fc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2f0610fc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59b93a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059b93a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059b93a0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059b93a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059b93a0d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059b93a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imdb.com" TargetMode="External"/><Relationship Id="rId4" Type="http://schemas.openxmlformats.org/officeDocument/2006/relationships/hyperlink" Target="https://www.themoviedb.org/?language=en-US" TargetMode="External"/><Relationship Id="rId5" Type="http://schemas.openxmlformats.org/officeDocument/2006/relationships/hyperlink" Target="https://www.kaggle.com/rounakbanik/the-movies-dataset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movie do you want to watch next?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Internet Movies DataBase (IMDb)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The Movies DataBase (TMDB)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Kaggle Movies DataSet (not used)</a:t>
            </a:r>
            <a:endParaRPr sz="2500">
              <a:solidFill>
                <a:srgbClr val="B7B7B7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WikiPedia (not used)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https://www.imdb.com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https://www.themoviedb.org/?language=en-US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https://www.kaggle.com/rounakbanik/the-movies-dataset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25" y="612125"/>
            <a:ext cx="1893275" cy="1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6800" y="198750"/>
            <a:ext cx="2661148" cy="2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 rot="-1063602">
            <a:off x="7552821" y="168187"/>
            <a:ext cx="3461346" cy="523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Directors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 rot="-596">
            <a:off x="7731796" y="1130338"/>
            <a:ext cx="34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 rot="907573">
            <a:off x="7579358" y="1989414"/>
            <a:ext cx="3461634" cy="523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 rot="852508">
            <a:off x="4800995" y="2634741"/>
            <a:ext cx="3461387" cy="523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Budget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 rot="1473690">
            <a:off x="4598077" y="3291291"/>
            <a:ext cx="3461403" cy="5234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Revenue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 rot="1059175">
            <a:off x="5240576" y="3876907"/>
            <a:ext cx="3461499" cy="523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User Ratings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 rot="1823536">
            <a:off x="5501410" y="3215150"/>
            <a:ext cx="3461237" cy="5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MetaScore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 rot="143653">
            <a:off x="5083838" y="4582527"/>
            <a:ext cx="3461422" cy="523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Critic Scores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 rot="-596">
            <a:off x="4645921" y="42438"/>
            <a:ext cx="34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Worldwide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282275" y="2355513"/>
            <a:ext cx="34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1970+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265500" y="14735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Data</a:t>
            </a:r>
            <a:r>
              <a:rPr lang="en" sz="2500">
                <a:solidFill>
                  <a:schemeClr val="lt2"/>
                </a:solidFill>
              </a:rPr>
              <a:t>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AWS RD + S3 &gt; 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Postgres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Jupyter Notebook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Pandas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840125" y="1043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55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Catigorical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840125" y="99760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Numerical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369350" y="18490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7" name="Google Shape;157;p23"/>
          <p:cNvCxnSpPr/>
          <p:nvPr/>
        </p:nvCxnSpPr>
        <p:spPr>
          <a:xfrm>
            <a:off x="4690350" y="3023250"/>
            <a:ext cx="434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3"/>
          <p:cNvSpPr txBox="1"/>
          <p:nvPr/>
        </p:nvSpPr>
        <p:spPr>
          <a:xfrm>
            <a:off x="4909825" y="29896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70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Total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766550" y="24715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4199350" y="-27300"/>
            <a:ext cx="4791900" cy="52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1757050" y="1812600"/>
            <a:ext cx="73014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Technologies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227175" y="141525"/>
            <a:ext cx="8567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Cleaning + Analysis:</a:t>
            </a:r>
            <a:r>
              <a:rPr b="1"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Python 3.8.5, Pandas Library 1.3.2 (and dozens more) in Jupyter Notebook 6.1.4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227175" y="1061125"/>
            <a:ext cx="658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Storage: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PostgresSQL database 13.3 hosted on Amazon Web Services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227175" y="3047525"/>
            <a:ext cx="828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Machine Learning: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Skikit-Learn 0.24 + dozens of additional Python libraries in Jupyter Notebook 6.1.4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227175" y="4043325"/>
            <a:ext cx="821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Dashboard:</a:t>
            </a:r>
            <a:r>
              <a:rPr b="1"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matplolib 3.4.3 using Jupyter Notebook 6.1.4 + Tableau 2021.2.2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4572000" y="-16275"/>
            <a:ext cx="4572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558075" y="-4861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1M data entries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p25"/>
          <p:cNvSpPr txBox="1"/>
          <p:nvPr>
            <p:ph idx="2" type="body"/>
          </p:nvPr>
        </p:nvSpPr>
        <p:spPr>
          <a:xfrm>
            <a:off x="4998950" y="1625225"/>
            <a:ext cx="3918300" cy="28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data was filtered, cleaned, and joined to remove missing data, filter by relevant content, and categorical variables were converted for machine learning data modeling.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50" y="217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type="title"/>
          </p:nvPr>
        </p:nvSpPr>
        <p:spPr>
          <a:xfrm>
            <a:off x="4638875" y="4204950"/>
            <a:ext cx="4045200" cy="5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76k rows of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 flipH="1">
            <a:off x="4104400" y="897525"/>
            <a:ext cx="6900" cy="3790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r>
              <a:rPr lang="en"/>
              <a:t>slide</a:t>
            </a:r>
            <a:r>
              <a:rPr lang="en"/>
              <a:t> with missing data</a:t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430000" y="5357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:(</a:t>
            </a:r>
            <a:endParaRPr/>
          </a:p>
        </p:txBody>
      </p:sp>
      <p:sp>
        <p:nvSpPr>
          <p:cNvPr id="193" name="Google Shape;193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DATA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trike="sngStrike"/>
              <a:t>BUDGET/REVENUE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trike="sngStrike"/>
              <a:t>AWARDS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45583" l="18912" r="8849" t="7282"/>
          <a:stretch/>
        </p:blipFill>
        <p:spPr>
          <a:xfrm>
            <a:off x="152400" y="180950"/>
            <a:ext cx="1501450" cy="14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2400" y="180505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450600" y="211339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:(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5890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430000" y="36148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199" name="Google Shape;199;p27"/>
          <p:cNvSpPr txBox="1"/>
          <p:nvPr>
            <p:ph idx="2" type="body"/>
          </p:nvPr>
        </p:nvSpPr>
        <p:spPr>
          <a:xfrm>
            <a:off x="4939500" y="3460675"/>
            <a:ext cx="38370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Is it a coincidence that our instructor is the only happy camper in the bunch? Maybe...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Stuff</a:t>
            </a:r>
            <a:endParaRPr/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206" name="Google Shape;206;p28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Need to add our three - four models in a visual way so we can speak to these. May need bullets from Kathy.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Dashboard Slides + Interactive Graphs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Clever saying to finish us off on a note with a touch of humor.</a:t>
            </a:r>
            <a:r>
              <a:rPr b="0" lang="en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Some sort of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summary bullet</a:t>
            </a:r>
            <a:r>
              <a:rPr lang="en"/>
              <a:t> of interest.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283100" y="712150"/>
            <a:ext cx="8769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r>
              <a:rPr lang="en"/>
              <a:t>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Seek Out Additional Data Sources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Natural Language Processing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Deep Dive Categorical Variables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Predicting Future Success</a:t>
            </a:r>
            <a:endParaRPr sz="3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Everyone loves movies.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Streaming has reshaped cinema and the COVID-19 pandemic has left many of us wondering “what should we watch next?”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Using data-wrangling, programming, and machine learning skills, we plan to answer: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makes movies successful?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 you.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Profile Report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Pretty Graphs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43" name="Google Shape;243;p35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{9766081E-8018-429F-90C4-08686F5170F6}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44" name="Google Shape;244;p35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5" name="Google Shape;245;p35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6" name="Google Shape;246;p35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 trigger to kick us off</a:t>
            </a:r>
            <a:endParaRPr sz="1400"/>
          </a:p>
        </p:txBody>
      </p:sp>
      <p:sp>
        <p:nvSpPr>
          <p:cNvPr id="247" name="Google Shape;247;p35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48" name="Google Shape;248;p35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Something interesting</a:t>
            </a:r>
            <a:endParaRPr sz="1400"/>
          </a:p>
        </p:txBody>
      </p:sp>
      <p:sp>
        <p:nvSpPr>
          <p:cNvPr id="249" name="Google Shape;249;p35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0" name="Google Shape;250;p35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Timing of an event</a:t>
            </a:r>
            <a:endParaRPr sz="1400"/>
          </a:p>
        </p:txBody>
      </p:sp>
      <p:sp>
        <p:nvSpPr>
          <p:cNvPr id="251" name="Google Shape;251;p35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2" name="Google Shape;252;p35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Moment of consideration</a:t>
            </a:r>
            <a:endParaRPr sz="1400"/>
          </a:p>
        </p:txBody>
      </p:sp>
      <p:cxnSp>
        <p:nvCxnSpPr>
          <p:cNvPr id="253" name="Google Shape;253;p35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35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5" name="Google Shape;255;p35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Steel discovered Movies MARK</a:t>
            </a:r>
            <a:r>
              <a:rPr b="1" baseline="30000" lang="en" sz="2500">
                <a:solidFill>
                  <a:schemeClr val="accent5"/>
                </a:solidFill>
              </a:rPr>
              <a:t>®</a:t>
            </a:r>
            <a:endParaRPr b="1" baseline="30000" sz="2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 can use our simple list of factors to determine if this is a movie he would be happy to watch.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000" y="16800"/>
            <a:ext cx="2428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MARK Team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75"/>
            <a:ext cx="358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of budding Data Scientists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collaborated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virtually across Zoom and Slack (as “the_clever_crew”) to bring you this fine 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Maggie Allen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Presentation + GitHub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Andrew Malony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GitHub + Graphs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Rose Baumann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Database + Data Clean-up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Kathy Morrissey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ETL + Machine Learning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682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we must ask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do we define Movie Success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481375" y="2571750"/>
            <a:ext cx="5912400" cy="257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Popularity</a:t>
            </a:r>
            <a:r>
              <a:rPr b="0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(Proprietary Scores, User Ratings, Critic Ratings)</a:t>
            </a:r>
            <a:endParaRPr b="0"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Estimated Profitability</a:t>
            </a:r>
            <a:r>
              <a:rPr b="0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(Revenue-Budget)</a:t>
            </a:r>
            <a:endParaRPr b="0"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Awards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09900" y="1318525"/>
            <a:ext cx="2691900" cy="55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991575" y="1356800"/>
            <a:ext cx="2654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</a:t>
            </a:r>
            <a:r>
              <a:rPr lang="en">
                <a:solidFill>
                  <a:schemeClr val="accent1"/>
                </a:solidFill>
              </a:rPr>
              <a:t>c</a:t>
            </a:r>
            <a:r>
              <a:rPr b="0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solidFill>
                  <a:schemeClr val="accent1"/>
                </a:solidFill>
              </a:rPr>
              <a:t>cess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Ellen.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She is the owner of a new start up streaming service, Serenity Streaming. She’s looking to use AI and Machine Learning to help connect users with their favorite movie they have never even heard of.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Right now she’s still working out of her home office and realizes despite a ton of data, she needs a proof of concept machine learning model to get investment interest.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45583" l="18912" r="8849" t="7282"/>
          <a:stretch/>
        </p:blipFill>
        <p:spPr>
          <a:xfrm>
            <a:off x="152400" y="180950"/>
            <a:ext cx="4527950" cy="446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65176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Sam is a newly promoted executive at ABC Movie Productions and is interested in determining the right mix of movie genre, Director’s talents, and A-list actors are going to be the recipe for the next blockbuster.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Before him, the boomers were sitting in rooms making all the calls but he thinks data science can flip the script.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98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Steel.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had a baby so he has no time to watch a bunch of bad movies. When he finally has a free evening, he wants the </a:t>
            </a:r>
            <a:r>
              <a:rPr lang="en" sz="1800">
                <a:solidFill>
                  <a:srgbClr val="000000"/>
                </a:solidFill>
              </a:rPr>
              <a:t>first movie he streams to be one he’s happy to talk about with his new baby boy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Let’s see what he should look for in his next popcorn night’s entertainment...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our solution will suggest, we should summarize here.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